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394" r:id="rId3"/>
    <p:sldId id="466" r:id="rId4"/>
    <p:sldId id="500" r:id="rId5"/>
    <p:sldId id="644" r:id="rId6"/>
    <p:sldId id="645" r:id="rId7"/>
    <p:sldId id="646" r:id="rId8"/>
    <p:sldId id="647" r:id="rId9"/>
    <p:sldId id="648" r:id="rId10"/>
    <p:sldId id="650" r:id="rId11"/>
    <p:sldId id="651" r:id="rId12"/>
    <p:sldId id="652" r:id="rId13"/>
    <p:sldId id="653" r:id="rId14"/>
    <p:sldId id="655" r:id="rId15"/>
    <p:sldId id="654" r:id="rId16"/>
    <p:sldId id="656" r:id="rId17"/>
    <p:sldId id="657" r:id="rId18"/>
    <p:sldId id="659" r:id="rId19"/>
    <p:sldId id="660" r:id="rId20"/>
    <p:sldId id="658" r:id="rId21"/>
    <p:sldId id="661" r:id="rId22"/>
    <p:sldId id="662" r:id="rId23"/>
    <p:sldId id="663" r:id="rId24"/>
    <p:sldId id="664" r:id="rId25"/>
    <p:sldId id="665" r:id="rId26"/>
    <p:sldId id="666" r:id="rId27"/>
    <p:sldId id="625" r:id="rId28"/>
    <p:sldId id="626" r:id="rId29"/>
    <p:sldId id="627" r:id="rId30"/>
    <p:sldId id="628" r:id="rId31"/>
    <p:sldId id="629" r:id="rId32"/>
    <p:sldId id="630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466"/>
            <p14:sldId id="500"/>
          </p14:sldIdLst>
        </p14:section>
        <p14:section name="Collapse" id="{13C67FD4-2B9F-49BD-9771-70FAC46174E5}">
          <p14:sldIdLst>
            <p14:sldId id="644"/>
            <p14:sldId id="645"/>
            <p14:sldId id="646"/>
            <p14:sldId id="647"/>
            <p14:sldId id="648"/>
            <p14:sldId id="650"/>
          </p14:sldIdLst>
        </p14:section>
        <p14:section name="Social Buttons" id="{7684A297-9C99-4F8A-832F-274F4BD733D8}">
          <p14:sldIdLst>
            <p14:sldId id="651"/>
            <p14:sldId id="652"/>
            <p14:sldId id="653"/>
            <p14:sldId id="655"/>
            <p14:sldId id="654"/>
          </p14:sldIdLst>
        </p14:section>
        <p14:section name="SweetAlert" id="{74DDBD83-542F-4842-8CA2-BCF66D2BAE18}">
          <p14:sldIdLst>
            <p14:sldId id="656"/>
            <p14:sldId id="657"/>
            <p14:sldId id="659"/>
            <p14:sldId id="660"/>
            <p14:sldId id="658"/>
            <p14:sldId id="661"/>
          </p14:sldIdLst>
        </p14:section>
        <p14:section name="Dropify" id="{791FF96A-519A-4E0D-A498-4183DD32E541}">
          <p14:sldIdLst>
            <p14:sldId id="662"/>
            <p14:sldId id="663"/>
            <p14:sldId id="664"/>
            <p14:sldId id="665"/>
            <p14:sldId id="666"/>
          </p14:sldIdLst>
        </p14:section>
        <p14:section name="Conclusion" id="{CAD93B16-9430-4CD6-BD17-69844E1E5D8E}">
          <p14:sldIdLst>
            <p14:sldId id="625"/>
            <p14:sldId id="626"/>
            <p14:sldId id="627"/>
            <p14:sldId id="628"/>
            <p14:sldId id="629"/>
            <p14:sldId id="6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854E"/>
    <a:srgbClr val="FBEEDC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24" autoAdjust="0"/>
    <p:restoredTop sz="94595" autoAdjust="0"/>
  </p:normalViewPr>
  <p:slideViewPr>
    <p:cSldViewPr>
      <p:cViewPr varScale="1">
        <p:scale>
          <a:sx n="83" d="100"/>
          <a:sy n="83" d="100"/>
        </p:scale>
        <p:origin x="442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7/28/2018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736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52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11750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5097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8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126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7/28/2018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F9925-3ADF-4098-8AE3-5959201DE3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45634-9233-4ED8-9609-97B9157ECF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105104" y="973900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532234" y="2513233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4148066" y="2083657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951476" y="1556593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826684" y="2358552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865601" y="1968054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6228195" y="4242981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796155" y="5030876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719975" y="5267108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4086252" y="4778904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970550" y="5614702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835033" y="3905106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507489" y="531580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5242941" y="551891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558897" y="484363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418879" y="524990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389325" y="248116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616653" y="149108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926026" y="261656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423905" y="1263054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357616" y="49230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3177255" y="1174443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538020" y="581978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61948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80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ortawesome.github.io/Font-Awesome/" TargetMode="External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lipis.github.io/bootstrap-social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lipis.github.io/bootstrap-sweetalert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31.xml"/><Relationship Id="rId3" Type="http://schemas.openxmlformats.org/officeDocument/2006/relationships/image" Target="../media/image110.png"/><Relationship Id="rId7" Type="http://schemas.openxmlformats.org/officeDocument/2006/relationships/slide" Target="slide7.xml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slide" Target="slide11.xml"/><Relationship Id="rId4" Type="http://schemas.openxmlformats.org/officeDocument/2006/relationships/slide" Target="slide4.xml"/><Relationship Id="rId9" Type="http://schemas.openxmlformats.org/officeDocument/2006/relationships/image" Target="../media/image15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ipis.github.io/bootstrap-sweetalert/" TargetMode="External"/><Relationship Id="rId2" Type="http://schemas.openxmlformats.org/officeDocument/2006/relationships/hyperlink" Target="http://jeremyfagis.github.io/dropif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startbootstrap.com/bootstrap-resources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8.png"/><Relationship Id="rId4" Type="http://schemas.openxmlformats.org/officeDocument/2006/relationships/hyperlink" Target="https://hackerthemes.com/bootstrap-cheatsheet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softuni.bg/courses/javascript-for-front-end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52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49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6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s://getbootstrap.com/docs/4.1/components/collapse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232041" y="233923"/>
            <a:ext cx="7382341" cy="1552552"/>
          </a:xfrm>
        </p:spPr>
        <p:txBody>
          <a:bodyPr/>
          <a:lstStyle/>
          <a:p>
            <a:r>
              <a:rPr lang="en-US" dirty="0" smtClean="0"/>
              <a:t>Bootstrap Plugins</a:t>
            </a:r>
            <a:endParaRPr lang="en-US" dirty="0"/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A984ED29-1E1E-4ACC-8D5F-6F5145E79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7078" y="1415881"/>
            <a:ext cx="8287304" cy="1752600"/>
          </a:xfrm>
        </p:spPr>
        <p:txBody>
          <a:bodyPr/>
          <a:lstStyle/>
          <a:p>
            <a:r>
              <a:rPr lang="en-US" spc="300" dirty="0" smtClean="0"/>
              <a:t>Collapse, Social Buttons</a:t>
            </a:r>
            <a:r>
              <a:rPr lang="en-US" spc="300" dirty="0" smtClean="0"/>
              <a:t>, SweetAlert </a:t>
            </a:r>
            <a:endParaRPr lang="en-US" spc="3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1587804">
            <a:off x="6050057" y="3832623"/>
            <a:ext cx="184731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87070A-8520-4053-921E-C5467AD48C6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3387" y="3808325"/>
            <a:ext cx="2253081" cy="2438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1C7205-E623-4430-941D-554B188CAAEA}"/>
              </a:ext>
            </a:extLst>
          </p:cNvPr>
          <p:cNvSpPr txBox="1"/>
          <p:nvPr/>
        </p:nvSpPr>
        <p:spPr>
          <a:xfrm rot="1823098">
            <a:off x="4659736" y="3520811"/>
            <a:ext cx="2229287" cy="356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Bootstrap Plugins</a:t>
            </a:r>
            <a:endParaRPr lang="en-US" sz="2000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4" name="Picture 13">
            <a:hlinkClick r:id="rId7" tooltip="Software University Foundation"/>
            <a:extLst>
              <a:ext uri="{FF2B5EF4-FFF2-40B4-BE49-F238E27FC236}">
                <a16:creationId xmlns:a16="http://schemas.microsoft.com/office/drawing/2014/main" id="{422F4C65-4ACA-4072-A93C-D014396E728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3" y="2205368"/>
            <a:ext cx="2175525" cy="5426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026" name="Picture 2" descr="Image result for bootstra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219" y="3168481"/>
            <a:ext cx="3725383" cy="312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C30342-E9B8-4597-AA55-87F688BDCF4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0460">
            <a:off x="7212825" y="4343631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417747-58F9-484E-93F0-ADA5DBC0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Buttons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6748" y="5773600"/>
            <a:ext cx="9677400" cy="688256"/>
          </a:xfrm>
        </p:spPr>
        <p:txBody>
          <a:bodyPr/>
          <a:lstStyle/>
          <a:p>
            <a:r>
              <a:rPr lang="en-US" dirty="0" smtClean="0"/>
              <a:t>Based on</a:t>
            </a:r>
            <a:r>
              <a:rPr lang="en-US" dirty="0"/>
              <a:t> </a:t>
            </a:r>
            <a:r>
              <a:rPr lang="en-US" dirty="0" smtClean="0"/>
              <a:t>Bootstrap</a:t>
            </a:r>
            <a:r>
              <a:rPr lang="en-US" dirty="0"/>
              <a:t> and </a:t>
            </a:r>
            <a:r>
              <a:rPr lang="en-US" dirty="0" smtClean="0"/>
              <a:t>Font Awesome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C18F7E-8843-4844-8B87-59E32834EC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483" y="1066800"/>
            <a:ext cx="3923930" cy="372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1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5813B-6C85-4DA6-96D1-0FF06FB1C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6DEDE-49EC-4BD7-B4AE-BB6925FC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021079"/>
          </a:xfrm>
        </p:spPr>
        <p:txBody>
          <a:bodyPr>
            <a:noAutofit/>
          </a:bodyPr>
          <a:lstStyle/>
          <a:p>
            <a:r>
              <a:rPr lang="en-US" dirty="0"/>
              <a:t>Social Sign-In Buttons made in pure CSS </a:t>
            </a:r>
            <a:endParaRPr lang="en-US" dirty="0" smtClean="0"/>
          </a:p>
          <a:p>
            <a:r>
              <a:rPr lang="en-US" dirty="0"/>
              <a:t>B</a:t>
            </a:r>
            <a:r>
              <a:rPr lang="en-US" dirty="0" smtClean="0"/>
              <a:t>ased </a:t>
            </a:r>
            <a:r>
              <a:rPr lang="en-US" dirty="0"/>
              <a:t>on </a:t>
            </a:r>
            <a:r>
              <a:rPr lang="en-US" dirty="0">
                <a:hlinkClick r:id="rId2"/>
              </a:rPr>
              <a:t>Bootstrap</a:t>
            </a:r>
            <a:r>
              <a:rPr lang="en-US" dirty="0"/>
              <a:t> and </a:t>
            </a:r>
            <a:r>
              <a:rPr lang="en-US" dirty="0">
                <a:hlinkClick r:id="rId3"/>
              </a:rPr>
              <a:t>Font </a:t>
            </a:r>
            <a:r>
              <a:rPr lang="en-US" dirty="0" smtClean="0">
                <a:hlinkClick r:id="rId3"/>
              </a:rPr>
              <a:t>Awesome</a:t>
            </a:r>
            <a:endParaRPr lang="en-US" dirty="0" smtClean="0"/>
          </a:p>
          <a:p>
            <a:r>
              <a:rPr lang="en-US" dirty="0" smtClean="0"/>
              <a:t>To enable </a:t>
            </a:r>
            <a:r>
              <a:rPr lang="en-US" dirty="0"/>
              <a:t>the social buttons</a:t>
            </a:r>
            <a:endParaRPr lang="en-US" dirty="0" smtClean="0"/>
          </a:p>
          <a:p>
            <a:r>
              <a:rPr lang="en-US" sz="3100" dirty="0"/>
              <a:t>I</a:t>
            </a:r>
            <a:r>
              <a:rPr lang="en-US" sz="3100" dirty="0" smtClean="0"/>
              <a:t>nclude </a:t>
            </a:r>
            <a:r>
              <a:rPr lang="en-US" sz="3100" dirty="0"/>
              <a:t>the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bootstrap-social.css</a:t>
            </a:r>
            <a:r>
              <a:rPr lang="en-US" sz="3100" dirty="0"/>
              <a:t> </a:t>
            </a:r>
            <a:endParaRPr lang="en-US" sz="3100" dirty="0" smtClean="0"/>
          </a:p>
          <a:p>
            <a:pPr marL="0" indent="0">
              <a:buNone/>
            </a:pPr>
            <a:r>
              <a:rPr lang="en-US" sz="3100" dirty="0" smtClean="0"/>
              <a:t>file </a:t>
            </a:r>
            <a:r>
              <a:rPr lang="en-US" sz="3100" dirty="0"/>
              <a:t>into your project</a:t>
            </a:r>
          </a:p>
          <a:p>
            <a:endParaRPr lang="en-US" sz="3100" dirty="0" smtClean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B757BF-3D35-4CD2-8FCD-0FED5EB6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Buttons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F9E6734-EE3E-407D-99A6-68AE0DEDAB39}"/>
              </a:ext>
            </a:extLst>
          </p:cNvPr>
          <p:cNvSpPr txBox="1">
            <a:spLocks/>
          </p:cNvSpPr>
          <p:nvPr/>
        </p:nvSpPr>
        <p:spPr>
          <a:xfrm>
            <a:off x="2284412" y="6202218"/>
            <a:ext cx="7924800" cy="596815"/>
          </a:xfrm>
          <a:prstGeom prst="rect">
            <a:avLst/>
          </a:prstGeom>
        </p:spPr>
        <p:txBody>
          <a:bodyPr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 smtClean="0">
                <a:hlinkClick r:id="rId4"/>
              </a:rPr>
              <a:t>Official website: https</a:t>
            </a:r>
            <a:r>
              <a:rPr lang="en-US" sz="2500" dirty="0">
                <a:hlinkClick r:id="rId4"/>
              </a:rPr>
              <a:t>://lipis.github.io/bootstrap-social/</a:t>
            </a:r>
            <a:endParaRPr lang="bg-BG" sz="2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412" y="2844217"/>
            <a:ext cx="4333875" cy="29224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473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Social Buttons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/>
              <a:t>the following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login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container 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only </a:t>
            </a:r>
            <a:r>
              <a:rPr lang="en-US" dirty="0" smtClean="0"/>
              <a:t>bootstrap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Social Buttons </a:t>
            </a:r>
            <a:r>
              <a:rPr lang="en-US" dirty="0" smtClean="0"/>
              <a:t>Bootstrap plugin</a:t>
            </a:r>
          </a:p>
          <a:p>
            <a:r>
              <a:rPr lang="en-US" dirty="0" smtClean="0"/>
              <a:t>Add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onclick</a:t>
            </a:r>
            <a:r>
              <a:rPr lang="en-US" dirty="0" smtClean="0"/>
              <a:t> event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window.open</a:t>
            </a:r>
            <a:r>
              <a:rPr lang="en-US" dirty="0" smtClean="0"/>
              <a:t> to every button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2" y="3101369"/>
            <a:ext cx="7626168" cy="3414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988D5-72E3-40DD-B577-5EADC2B6C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3657600"/>
            <a:ext cx="2286000" cy="280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4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Social Buttons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9BD4D-AA5E-400D-86CA-C5EBD9DC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212" y="1216862"/>
            <a:ext cx="10134600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...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 rel="stylesheet" href="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 rel="stylesheet" href="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bootstrap-grid.min.css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&lt;link rel="stylesheet" href="css/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bootstrap-reboot.min.css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 rel="stylesheet"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="https://use.fontawesome.com/releases/v5.2.0/css/all.css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 rel="stylesheet" href="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bootstrap-social.css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24">
            <a:extLst>
              <a:ext uri="{FF2B5EF4-FFF2-40B4-BE49-F238E27FC236}">
                <a16:creationId xmlns:a16="http://schemas.microsoft.com/office/drawing/2014/main" id="{8F5BB256-B21D-4CF4-BDA6-1B8A984AE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412" y="1295400"/>
            <a:ext cx="2465374" cy="471979"/>
          </a:xfrm>
          <a:prstGeom prst="wedgeRoundRectCallout">
            <a:avLst>
              <a:gd name="adj1" fmla="val -29630"/>
              <a:gd name="adj2" fmla="val 899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2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Bootstrap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CSS</a:t>
            </a:r>
          </a:p>
        </p:txBody>
      </p:sp>
      <p:sp>
        <p:nvSpPr>
          <p:cNvPr id="9" name="AutoShape 24">
            <a:extLst>
              <a:ext uri="{FF2B5EF4-FFF2-40B4-BE49-F238E27FC236}">
                <a16:creationId xmlns:a16="http://schemas.microsoft.com/office/drawing/2014/main" id="{B70EDC81-7A0E-4743-A532-58D329C40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8612" y="4537988"/>
            <a:ext cx="2057400" cy="673386"/>
          </a:xfrm>
          <a:prstGeom prst="wedgeRoundRectCallout">
            <a:avLst>
              <a:gd name="adj1" fmla="val 22043"/>
              <a:gd name="adj2" fmla="val -9657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Font Awesome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24">
            <a:extLst>
              <a:ext uri="{FF2B5EF4-FFF2-40B4-BE49-F238E27FC236}">
                <a16:creationId xmlns:a16="http://schemas.microsoft.com/office/drawing/2014/main" id="{1BEF1602-7D4D-4CE6-8D9F-A6D1EB10A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7012" y="4648200"/>
            <a:ext cx="3048000" cy="673386"/>
          </a:xfrm>
          <a:prstGeom prst="wedgeRoundRectCallout">
            <a:avLst>
              <a:gd name="adj1" fmla="val 24286"/>
              <a:gd name="adj2" fmla="val -1144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Social Buttons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2478D-2D2D-4188-9303-8275CE7F8A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4134141"/>
            <a:ext cx="2230125" cy="258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7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olution: Social Buttons</a:t>
            </a:r>
            <a:r>
              <a:rPr lang="bg-BG" dirty="0" smtClean="0"/>
              <a:t> (2)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A08840-32D3-437B-B141-A0885302C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" y="990600"/>
            <a:ext cx="11582400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class="container m-5"&gt;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class="jumbotron col-4 m-auto"&gt;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class="h4 mb-4"&gt;Login to your dashboard&lt;/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h4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class="btn btn-block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btn-social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btn-twitter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text-white"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href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https://twitter.com/login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onclick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="window.open(this.href, 'mywin',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'left=50,top=80,width=600,height=600,toolbar=1,resizable=0'); return false;"&gt;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fab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fa-twitter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Sign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with Twitter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:--&gt;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3569943"/>
            <a:ext cx="3108422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5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417747-58F9-484E-93F0-ADA5DBC0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SweetAlert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2088640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eplacement </a:t>
            </a:r>
            <a:r>
              <a:rPr lang="en-US" dirty="0"/>
              <a:t>for JavaScript's "alert"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C18F7E-8843-4844-8B87-59E32834EC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24" y="1676400"/>
            <a:ext cx="8634560" cy="2954653"/>
          </a:xfrm>
          <a:prstGeom prst="round2DiagRect">
            <a:avLst>
              <a:gd name="adj1" fmla="val 1662"/>
              <a:gd name="adj2" fmla="val 3126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443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5813B-6C85-4DA6-96D1-0FF06FB1C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6DEDE-49EC-4BD7-B4AE-BB6925FC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021079"/>
          </a:xfrm>
        </p:spPr>
        <p:txBody>
          <a:bodyPr>
            <a:noAutofit/>
          </a:bodyPr>
          <a:lstStyle/>
          <a:p>
            <a:r>
              <a:rPr lang="en-US" dirty="0"/>
              <a:t>A beautiful replacement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JavaScript's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"alert"</a:t>
            </a:r>
            <a:r>
              <a:rPr lang="en-US" dirty="0" smtClean="0"/>
              <a:t>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Responsive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customizable</a:t>
            </a:r>
            <a:r>
              <a:rPr lang="en-US" dirty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accessible</a:t>
            </a:r>
            <a:endParaRPr lang="en-US" dirty="0" smtClean="0"/>
          </a:p>
          <a:p>
            <a:pPr lvl="1"/>
            <a:r>
              <a:rPr lang="en-US" dirty="0"/>
              <a:t>M</a:t>
            </a:r>
            <a:r>
              <a:rPr lang="en-US" dirty="0" smtClean="0"/>
              <a:t>akes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popup</a:t>
            </a:r>
            <a:r>
              <a:rPr lang="en-US" dirty="0"/>
              <a:t> messages easy and </a:t>
            </a:r>
            <a:r>
              <a:rPr lang="en-US" dirty="0" smtClean="0"/>
              <a:t>pretty</a:t>
            </a:r>
          </a:p>
          <a:p>
            <a:pPr lvl="1"/>
            <a:r>
              <a:rPr lang="en-US" dirty="0"/>
              <a:t>You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customize</a:t>
            </a:r>
            <a:r>
              <a:rPr lang="en-US" dirty="0"/>
              <a:t> </a:t>
            </a:r>
            <a:r>
              <a:rPr lang="en-US" dirty="0" smtClean="0"/>
              <a:t>it </a:t>
            </a:r>
            <a:r>
              <a:rPr lang="en-US" dirty="0"/>
              <a:t>to fit </a:t>
            </a:r>
            <a:r>
              <a:rPr lang="en-US" dirty="0" smtClean="0"/>
              <a:t>your </a:t>
            </a:r>
            <a:r>
              <a:rPr lang="en-US" dirty="0"/>
              <a:t>needs</a:t>
            </a:r>
          </a:p>
          <a:p>
            <a:pPr lvl="1"/>
            <a:r>
              <a:rPr lang="en-US" dirty="0" smtClean="0"/>
              <a:t>Easy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install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use</a:t>
            </a:r>
          </a:p>
          <a:p>
            <a:pPr lvl="1"/>
            <a:endParaRPr lang="en-US" dirty="0"/>
          </a:p>
          <a:p>
            <a:endParaRPr lang="en-US" sz="3100" dirty="0" smtClean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B757BF-3D35-4CD2-8FCD-0FED5EB6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SweetAlert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F9E6734-EE3E-407D-99A6-68AE0DEDAB39}"/>
              </a:ext>
            </a:extLst>
          </p:cNvPr>
          <p:cNvSpPr txBox="1">
            <a:spLocks/>
          </p:cNvSpPr>
          <p:nvPr/>
        </p:nvSpPr>
        <p:spPr>
          <a:xfrm>
            <a:off x="2284412" y="6202218"/>
            <a:ext cx="7924800" cy="596815"/>
          </a:xfrm>
          <a:prstGeom prst="rect">
            <a:avLst/>
          </a:prstGeom>
        </p:spPr>
        <p:txBody>
          <a:bodyPr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 smtClean="0"/>
              <a:t>Official </a:t>
            </a:r>
            <a:r>
              <a:rPr lang="en-US" sz="2500" dirty="0" smtClean="0"/>
              <a:t>source: </a:t>
            </a:r>
            <a:r>
              <a:rPr lang="en-US" sz="2500" dirty="0">
                <a:hlinkClick r:id="rId2"/>
              </a:rPr>
              <a:t>https://lipis.github.io/bootstrap-sweetalert/</a:t>
            </a:r>
            <a:endParaRPr lang="bg-BG" sz="2500" dirty="0"/>
          </a:p>
        </p:txBody>
      </p:sp>
      <p:pic>
        <p:nvPicPr>
          <p:cNvPr id="1028" name="Picture 4" descr="Image result for sweetaler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18412" y="3352800"/>
            <a:ext cx="3811970" cy="24639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SweetAlert (Demo)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9BD4D-AA5E-400D-86CA-C5EBD9DC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1221687"/>
            <a:ext cx="98298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...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 rel="stylesheet" href="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 rel="stylesheet" href="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bootstrap-grid.min.css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&lt;link rel="stylesheet" href="css/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bootstrap-reboot.min.css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 rel="stylesheet"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href="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sweetalert.css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24">
            <a:extLst>
              <a:ext uri="{FF2B5EF4-FFF2-40B4-BE49-F238E27FC236}">
                <a16:creationId xmlns:a16="http://schemas.microsoft.com/office/drawing/2014/main" id="{8F5BB256-B21D-4CF4-BDA6-1B8A984AE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412" y="1295400"/>
            <a:ext cx="2465374" cy="471979"/>
          </a:xfrm>
          <a:prstGeom prst="wedgeRoundRectCallout">
            <a:avLst>
              <a:gd name="adj1" fmla="val -29630"/>
              <a:gd name="adj2" fmla="val 899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2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Bootstrap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CSS</a:t>
            </a:r>
          </a:p>
        </p:txBody>
      </p:sp>
      <p:sp>
        <p:nvSpPr>
          <p:cNvPr id="11" name="AutoShape 24">
            <a:extLst>
              <a:ext uri="{FF2B5EF4-FFF2-40B4-BE49-F238E27FC236}">
                <a16:creationId xmlns:a16="http://schemas.microsoft.com/office/drawing/2014/main" id="{1BEF1602-7D4D-4CE6-8D9F-A6D1EB10A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3312" y="3446927"/>
            <a:ext cx="3009900" cy="515473"/>
          </a:xfrm>
          <a:prstGeom prst="wedgeRoundRectCallout">
            <a:avLst>
              <a:gd name="adj1" fmla="val -19653"/>
              <a:gd name="adj2" fmla="val -6778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2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SweetAlert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2478D-2D2D-4188-9303-8275CE7F8A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" y="1207832"/>
            <a:ext cx="2230125" cy="25873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01D215-5CB6-4C85-833D-352C88919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646" y="4012594"/>
            <a:ext cx="11288767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jquery-3.3.1.min.js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 src="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bootstrap.min.js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 src="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sweetalert.min.js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 src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2" name="AutoShape 24">
            <a:extLst>
              <a:ext uri="{FF2B5EF4-FFF2-40B4-BE49-F238E27FC236}">
                <a16:creationId xmlns:a16="http://schemas.microsoft.com/office/drawing/2014/main" id="{8F5BB256-B21D-4CF4-BDA6-1B8A984AE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3725" y="5335739"/>
            <a:ext cx="2465374" cy="471979"/>
          </a:xfrm>
          <a:prstGeom prst="wedgeRoundRectCallout">
            <a:avLst>
              <a:gd name="adj1" fmla="val -60725"/>
              <a:gd name="adj2" fmla="val 77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SweetAlert </a:t>
            </a:r>
            <a:r>
              <a:rPr lang="en-US" sz="2200" b="1" noProof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</a:t>
            </a:r>
            <a:endParaRPr lang="en-US" sz="2200" b="1" noProof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38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5813B-6C85-4DA6-96D1-0FF06FB1C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6DEDE-49EC-4BD7-B4AE-BB6925FC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021079"/>
          </a:xfrm>
        </p:spPr>
        <p:txBody>
          <a:bodyPr>
            <a:noAutofit/>
          </a:bodyPr>
          <a:lstStyle/>
          <a:p>
            <a:pPr lvl="1"/>
            <a:endParaRPr lang="en-US" dirty="0"/>
          </a:p>
          <a:p>
            <a:endParaRPr lang="en-US" sz="3100" dirty="0" smtClean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B757BF-3D35-4CD2-8FCD-0FED5EB6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SweetAlert (Demo) – </a:t>
            </a:r>
            <a:r>
              <a:rPr lang="en-US" dirty="0"/>
              <a:t>Result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556" y="4357850"/>
            <a:ext cx="5562599" cy="18720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1C0680D-91E1-4635-8617-17C89C3AA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481" y="1130905"/>
            <a:ext cx="583674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&gt;Hello there!&lt;/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class="btn btn-primary" id="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clicked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0" name="AutoShape 24">
            <a:extLst>
              <a:ext uri="{FF2B5EF4-FFF2-40B4-BE49-F238E27FC236}">
                <a16:creationId xmlns:a16="http://schemas.microsoft.com/office/drawing/2014/main" id="{38657BEC-299B-4A42-93BA-DFF814EBC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591" y="3336749"/>
            <a:ext cx="2895600" cy="747305"/>
          </a:xfrm>
          <a:prstGeom prst="wedgeRoundRectCallout">
            <a:avLst>
              <a:gd name="adj1" fmla="val -25408"/>
              <a:gd name="adj2" fmla="val -970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to import your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11E851-FF2A-4134-907C-28C8C852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4760" y="1130905"/>
            <a:ext cx="1301652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5D4FF-58BE-480C-A688-3BCF6F04E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1493" y="1561792"/>
            <a:ext cx="5484117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#clicked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 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swal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("Here's a message!");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24">
            <a:extLst>
              <a:ext uri="{FF2B5EF4-FFF2-40B4-BE49-F238E27FC236}">
                <a16:creationId xmlns:a16="http://schemas.microsoft.com/office/drawing/2014/main" id="{21FE73D4-36FD-4EB1-ABE1-77AE962CC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5697" y="3027674"/>
            <a:ext cx="1750318" cy="1096038"/>
          </a:xfrm>
          <a:prstGeom prst="wedgeRoundRectCallout">
            <a:avLst>
              <a:gd name="adj1" fmla="val -2107"/>
              <a:gd name="adj2" fmla="val -903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the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</a:t>
            </a:r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using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JQuery</a:t>
            </a:r>
          </a:p>
        </p:txBody>
      </p:sp>
      <p:sp>
        <p:nvSpPr>
          <p:cNvPr id="14" name="AutoShape 24">
            <a:extLst>
              <a:ext uri="{FF2B5EF4-FFF2-40B4-BE49-F238E27FC236}">
                <a16:creationId xmlns:a16="http://schemas.microsoft.com/office/drawing/2014/main" id="{6F27FEE0-57CD-4A66-82A0-0B640922B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4130" y="3162914"/>
            <a:ext cx="2904563" cy="838720"/>
          </a:xfrm>
          <a:prstGeom prst="wedgeRoundRectCallout">
            <a:avLst>
              <a:gd name="adj1" fmla="val -32507"/>
              <a:gd name="adj2" fmla="val -1405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Calling the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SweetAlert</a:t>
            </a:r>
            <a:r>
              <a:rPr lang="en-US" sz="20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functionality</a:t>
            </a:r>
            <a:endParaRPr lang="en-US" sz="2000" b="1" noProof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F988D5-72E3-40DD-B577-5EADC2B6CD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3657600"/>
            <a:ext cx="2286000" cy="280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0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</a:t>
            </a:r>
            <a:r>
              <a:rPr lang="en-US" dirty="0" smtClean="0"/>
              <a:t>SweetAlert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/>
              <a:t>the following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containers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only </a:t>
            </a:r>
            <a:r>
              <a:rPr lang="en-US" dirty="0"/>
              <a:t>B</a:t>
            </a:r>
            <a:r>
              <a:rPr lang="en-US" dirty="0" smtClean="0"/>
              <a:t>ootstrap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SweetAlert</a:t>
            </a:r>
            <a:r>
              <a:rPr lang="en-US" dirty="0" smtClean="0"/>
              <a:t> plugin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F988D5-72E3-40DD-B577-5EADC2B6C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3657600"/>
            <a:ext cx="2286000" cy="28062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014" y="2133600"/>
            <a:ext cx="7283398" cy="427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3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F9C89041-685F-4C27-B307-A5C1008DB2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8941910"/>
                  </p:ext>
                </p:extLst>
              </p:nvPr>
            </p:nvGraphicFramePr>
            <p:xfrm>
              <a:off x="1511969" y="1303521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13C67FD4-2B9F-49BD-9771-70FAC46174E5}">
                    <psez:zmPr id="{CF56B58F-B197-4E35-B403-9AA2C80644D2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4" name="Section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9C89041-685F-4C27-B307-A5C1008DB2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1969" y="1303521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3A468531-52C0-475F-A9C2-354A5E5462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8434981"/>
                  </p:ext>
                </p:extLst>
              </p:nvPr>
            </p:nvGraphicFramePr>
            <p:xfrm>
              <a:off x="6514406" y="1303521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A3BEAEA2-F36C-4F25-8356-15B9EBC8904C}">
                    <psez:zmPr id="{7F7467EA-2248-42C7-87B9-AACABE60D82F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" name="Section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A468531-52C0-475F-A9C2-354A5E5462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4406" y="1303521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8F2829FB-1CBF-4A61-A7D9-BCAE7D5477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0737670"/>
                  </p:ext>
                </p:extLst>
              </p:nvPr>
            </p:nvGraphicFramePr>
            <p:xfrm>
              <a:off x="1483418" y="3991352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CCF3BC1E-E911-455C-8968-5DB5A7A98411}">
                    <psez:zmPr id="{C07DB955-BC53-4117-AB84-65199D072BB8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Section 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F2829FB-1CBF-4A61-A7D9-BCAE7D5477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83418" y="3991352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1BFD3052-8907-48B2-B556-BDD23A728C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239556"/>
                  </p:ext>
                </p:extLst>
              </p:nvPr>
            </p:nvGraphicFramePr>
            <p:xfrm>
              <a:off x="6514406" y="3991352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0BAD0C9D-BCF1-49FA-8D9B-E9AA0A6F6973}">
                    <psez:zmPr id="{E7B778DB-B85E-4CDB-90A7-A16AA62E3968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Section Zoom 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1BFD3052-8907-48B2-B556-BDD23A728C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14406" y="3991352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4205103"/>
            <a:ext cx="8938472" cy="1568497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SweetAlert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F09790-82BC-4EBA-B6A2-81A63A96A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988D5-72E3-40DD-B577-5EADC2B6C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48" y="609600"/>
            <a:ext cx="3429000" cy="42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4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417747-58F9-484E-93F0-ADA5DBC0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Dropify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Override </a:t>
            </a:r>
            <a:r>
              <a:rPr lang="en-US" dirty="0" smtClean="0"/>
              <a:t>input </a:t>
            </a:r>
            <a:r>
              <a:rPr lang="en-US" dirty="0"/>
              <a:t>files with style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C18F7E-8843-4844-8B87-59E32834EC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80812" y="6553200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071" y="1828800"/>
            <a:ext cx="8587716" cy="288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5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5813B-6C85-4DA6-96D1-0FF06FB1C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6DEDE-49EC-4BD7-B4AE-BB6925FC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6742199" cy="4868679"/>
          </a:xfrm>
        </p:spPr>
        <p:txBody>
          <a:bodyPr>
            <a:noAutofit/>
          </a:bodyPr>
          <a:lstStyle/>
          <a:p>
            <a:r>
              <a:rPr lang="en-US" dirty="0"/>
              <a:t>Override 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files</a:t>
            </a:r>
            <a:r>
              <a:rPr lang="en-US" dirty="0"/>
              <a:t> with </a:t>
            </a:r>
            <a:r>
              <a:rPr lang="en-US" dirty="0" smtClean="0"/>
              <a:t>style</a:t>
            </a:r>
          </a:p>
          <a:p>
            <a:pPr lvl="1"/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Responsive</a:t>
            </a:r>
            <a:r>
              <a:rPr lang="en-US" sz="3400" dirty="0" smtClean="0"/>
              <a:t> and 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accessible</a:t>
            </a:r>
            <a:endParaRPr lang="en-US" sz="3400" dirty="0" smtClean="0"/>
          </a:p>
          <a:p>
            <a:pPr lvl="1"/>
            <a:r>
              <a:rPr lang="en-US" sz="3400" dirty="0" smtClean="0"/>
              <a:t>You can 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customize</a:t>
            </a:r>
            <a:r>
              <a:rPr lang="en-US" sz="3400" dirty="0" smtClean="0"/>
              <a:t> it to fit your needs</a:t>
            </a:r>
          </a:p>
          <a:p>
            <a:pPr lvl="1"/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Lightweight</a:t>
            </a:r>
            <a:r>
              <a:rPr lang="en-US" sz="3400" dirty="0" smtClean="0"/>
              <a:t> and simple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sz="3100" dirty="0" smtClean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B757BF-3D35-4CD2-8FCD-0FED5EB6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Dropify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F9E6734-EE3E-407D-99A6-68AE0DEDAB39}"/>
              </a:ext>
            </a:extLst>
          </p:cNvPr>
          <p:cNvSpPr txBox="1">
            <a:spLocks/>
          </p:cNvSpPr>
          <p:nvPr/>
        </p:nvSpPr>
        <p:spPr>
          <a:xfrm>
            <a:off x="2284412" y="6202218"/>
            <a:ext cx="7924800" cy="596815"/>
          </a:xfrm>
          <a:prstGeom prst="rect">
            <a:avLst/>
          </a:prstGeom>
        </p:spPr>
        <p:txBody>
          <a:bodyPr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 smtClean="0"/>
              <a:t>Official </a:t>
            </a:r>
            <a:r>
              <a:rPr lang="en-US" sz="2500" dirty="0" smtClean="0"/>
              <a:t>source: </a:t>
            </a:r>
            <a:r>
              <a:rPr lang="en-US" sz="2500" dirty="0" smtClean="0">
                <a:hlinkClick r:id="rId2"/>
              </a:rPr>
              <a:t>http://jeremyfagis.github.io/dropify/</a:t>
            </a:r>
            <a:r>
              <a:rPr lang="en-US" sz="2500" dirty="0" smtClean="0">
                <a:hlinkClick r:id="rId3"/>
              </a:rPr>
              <a:t>/</a:t>
            </a:r>
            <a:endParaRPr lang="bg-BG" sz="2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012" y="1524000"/>
            <a:ext cx="4594932" cy="43264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2457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</a:t>
            </a:r>
            <a:r>
              <a:rPr lang="en-US" dirty="0" smtClean="0"/>
              <a:t>Dropify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/>
              <a:t>the following </a:t>
            </a:r>
            <a:r>
              <a:rPr lang="en-US" dirty="0" smtClean="0"/>
              <a:t>container 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only </a:t>
            </a:r>
            <a:r>
              <a:rPr lang="en-US" dirty="0" smtClean="0"/>
              <a:t>bootstrap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Dropify </a:t>
            </a:r>
            <a:r>
              <a:rPr lang="en-US" dirty="0" smtClean="0"/>
              <a:t>Bootstrap </a:t>
            </a:r>
            <a:r>
              <a:rPr lang="en-US" dirty="0" smtClean="0"/>
              <a:t>plugin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15" y="2694882"/>
            <a:ext cx="3273461" cy="37977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443" y="2937994"/>
            <a:ext cx="8140545" cy="303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Dropify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9BD4D-AA5E-400D-86CA-C5EBD9DC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0611" y="1351602"/>
            <a:ext cx="9392925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href="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 rel="stylesheet" href="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dropify.css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1D215-5CB6-4C85-833D-352C88919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71" y="4082034"/>
            <a:ext cx="11364965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jquery-3.3.1.min.js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 src="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dropify.js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 src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8" name="AutoShape 24">
            <a:extLst>
              <a:ext uri="{FF2B5EF4-FFF2-40B4-BE49-F238E27FC236}">
                <a16:creationId xmlns:a16="http://schemas.microsoft.com/office/drawing/2014/main" id="{8F5BB256-B21D-4CF4-BDA6-1B8A984AE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9812" y="5334000"/>
            <a:ext cx="2465374" cy="471979"/>
          </a:xfrm>
          <a:prstGeom prst="wedgeRoundRectCallout">
            <a:avLst>
              <a:gd name="adj1" fmla="val -58852"/>
              <a:gd name="adj2" fmla="val -314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Dropify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AutoShape 24">
            <a:extLst>
              <a:ext uri="{FF2B5EF4-FFF2-40B4-BE49-F238E27FC236}">
                <a16:creationId xmlns:a16="http://schemas.microsoft.com/office/drawing/2014/main" id="{B70EDC81-7A0E-4743-A532-58D329C40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0012" y="3265554"/>
            <a:ext cx="2057400" cy="673386"/>
          </a:xfrm>
          <a:prstGeom prst="wedgeRoundRectCallout">
            <a:avLst>
              <a:gd name="adj1" fmla="val -39013"/>
              <a:gd name="adj2" fmla="val 1283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JQuery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2478D-2D2D-4188-9303-8275CE7F8A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7" y="1274618"/>
            <a:ext cx="2247016" cy="2606935"/>
          </a:xfrm>
          <a:prstGeom prst="rect">
            <a:avLst/>
          </a:prstGeom>
        </p:spPr>
      </p:pic>
      <p:sp>
        <p:nvSpPr>
          <p:cNvPr id="12" name="AutoShape 24">
            <a:extLst>
              <a:ext uri="{FF2B5EF4-FFF2-40B4-BE49-F238E27FC236}">
                <a16:creationId xmlns:a16="http://schemas.microsoft.com/office/drawing/2014/main" id="{8F5BB256-B21D-4CF4-BDA6-1B8A984AE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1038" y="2958971"/>
            <a:ext cx="2465374" cy="471979"/>
          </a:xfrm>
          <a:prstGeom prst="wedgeRoundRectCallout">
            <a:avLst>
              <a:gd name="adj1" fmla="val -31129"/>
              <a:gd name="adj2" fmla="val -725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2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Dropify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CSS</a:t>
            </a:r>
          </a:p>
        </p:txBody>
      </p:sp>
      <p:sp>
        <p:nvSpPr>
          <p:cNvPr id="14" name="AutoShape 24">
            <a:extLst>
              <a:ext uri="{FF2B5EF4-FFF2-40B4-BE49-F238E27FC236}">
                <a16:creationId xmlns:a16="http://schemas.microsoft.com/office/drawing/2014/main" id="{8F5BB256-B21D-4CF4-BDA6-1B8A984AE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1038" y="1199650"/>
            <a:ext cx="2465374" cy="471979"/>
          </a:xfrm>
          <a:prstGeom prst="wedgeRoundRectCallout">
            <a:avLst>
              <a:gd name="adj1" fmla="val -29630"/>
              <a:gd name="adj2" fmla="val 899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2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Bootstrap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68282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/>
              <a:t>Dropify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9BD4D-AA5E-400D-86CA-C5EBD9DC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212" y="1216862"/>
            <a:ext cx="10134600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...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 rel="stylesheet" href="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</a:t>
            </a:r>
            <a:r>
              <a:rPr lang="bg-BG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 rel="stylesheet" href="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bootstrap-grid.min.css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&lt;link rel="stylesheet" href="css/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bootstrap-reboot.min.css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 rel="stylesheet"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="https://use.fontawesome.com/releases/v5.2.0/css/all.css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 rel="stylesheet" href="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bootstrap-social.css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97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6" name="Content Placeholder 4"/>
          <p:cNvSpPr txBox="1">
            <a:spLocks/>
          </p:cNvSpPr>
          <p:nvPr/>
        </p:nvSpPr>
        <p:spPr>
          <a:xfrm>
            <a:off x="190414" y="1151121"/>
            <a:ext cx="10780798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 smtClean="0"/>
              <a:t>Bootstrap Plugins </a:t>
            </a:r>
            <a:endParaRPr lang="en-US" dirty="0" smtClean="0">
              <a:hlinkClick r:id="rId3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3"/>
              </a:rPr>
              <a:t>https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3"/>
              </a:rPr>
              <a:t>://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3"/>
              </a:rPr>
              <a:t>startbootstrap.com/bootstrap-resources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noProof="1" smtClean="0"/>
              <a:t>Collapse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Social </a:t>
            </a:r>
            <a:r>
              <a:rPr lang="en-US" noProof="1" smtClean="0"/>
              <a:t>Buttons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SweetAlert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Dropify</a:t>
            </a:r>
            <a:endParaRPr lang="en-US" noProof="1" smtClean="0"/>
          </a:p>
          <a:p>
            <a:pPr>
              <a:lnSpc>
                <a:spcPct val="100000"/>
              </a:lnSpc>
            </a:pPr>
            <a:endParaRPr lang="en-US" noProof="1" smtClean="0">
              <a:hlinkClick r:id="rId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300457" flipH="1">
            <a:off x="8650392" y="1643436"/>
            <a:ext cx="2275749" cy="24629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6354">
            <a:off x="8240325" y="639095"/>
            <a:ext cx="1819365" cy="11577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C30342-E9B8-4597-AA55-87F688BDCF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35081">
            <a:off x="9371287" y="3825614"/>
            <a:ext cx="2168490" cy="21684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520" y="3470601"/>
            <a:ext cx="3427443" cy="287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3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2412" y="6342046"/>
            <a:ext cx="10482604" cy="515954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https://softuni.bg/courses/javascript-for-front-end</a:t>
            </a:r>
            <a:endParaRPr lang="bg-BG" dirty="0"/>
          </a:p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JS for Front-End – </a:t>
            </a:r>
            <a:r>
              <a:rPr lang="en-US" noProof="1" smtClean="0"/>
              <a:t>Bootstrap Plugins</a:t>
            </a:r>
            <a:endParaRPr lang="en-US" noProof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312" y="4598346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005" y="2107811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83" y="2257080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83" y="3759727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224" y="3680535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626" y="2896302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557" y="1284761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2" y="48328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382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2" y="52793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323793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54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11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417747-58F9-484E-93F0-ADA5DBC0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Collapse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754968"/>
            <a:ext cx="8938472" cy="692873"/>
          </a:xfrm>
        </p:spPr>
        <p:txBody>
          <a:bodyPr/>
          <a:lstStyle/>
          <a:p>
            <a:r>
              <a:rPr lang="en-US" dirty="0"/>
              <a:t>Toggle the visibility of </a:t>
            </a:r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C18F7E-8843-4844-8B87-59E32834EC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1219200"/>
            <a:ext cx="7135442" cy="341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4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5813B-6C85-4DA6-96D1-0FF06FB1C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6DEDE-49EC-4BD7-B4AE-BB6925FC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021079"/>
          </a:xfrm>
        </p:spPr>
        <p:txBody>
          <a:bodyPr>
            <a:noAutofit/>
          </a:bodyPr>
          <a:lstStyle/>
          <a:p>
            <a:r>
              <a:rPr lang="en-US" sz="3200" dirty="0"/>
              <a:t>Toggle the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visibility</a:t>
            </a:r>
            <a:r>
              <a:rPr lang="en-US" sz="3200" dirty="0"/>
              <a:t> of content across </a:t>
            </a:r>
            <a:r>
              <a:rPr lang="en-US" sz="3200" dirty="0" smtClean="0"/>
              <a:t>the </a:t>
            </a:r>
            <a:r>
              <a:rPr lang="en-US" sz="3200" dirty="0"/>
              <a:t>project with a few </a:t>
            </a:r>
            <a:r>
              <a:rPr lang="en-US" sz="3200" dirty="0" smtClean="0"/>
              <a:t>classes</a:t>
            </a:r>
          </a:p>
          <a:p>
            <a:pPr lvl="1"/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collapsing </a:t>
            </a:r>
            <a:r>
              <a:rPr lang="en-US" sz="3100" dirty="0"/>
              <a:t>is applied during </a:t>
            </a:r>
            <a:r>
              <a:rPr lang="en-US" sz="3100" dirty="0" smtClean="0"/>
              <a:t>transitions</a:t>
            </a:r>
          </a:p>
          <a:p>
            <a:pPr lvl="1"/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collapse </a:t>
            </a:r>
            <a:r>
              <a:rPr lang="en-US" sz="3100" dirty="0"/>
              <a:t>hides </a:t>
            </a:r>
            <a:r>
              <a:rPr lang="en-US" sz="3100" dirty="0" smtClean="0"/>
              <a:t>content</a:t>
            </a:r>
          </a:p>
          <a:p>
            <a:pPr lvl="1"/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collapse.show </a:t>
            </a:r>
            <a:r>
              <a:rPr lang="en-US" sz="3100" dirty="0"/>
              <a:t>shows </a:t>
            </a:r>
            <a:r>
              <a:rPr lang="en-US" sz="3100" dirty="0" smtClean="0"/>
              <a:t>content</a:t>
            </a:r>
          </a:p>
          <a:p>
            <a:pPr lvl="1"/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data-toggle="collapse" </a:t>
            </a:r>
            <a:endParaRPr lang="en-US" sz="31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buNone/>
            </a:pPr>
            <a:r>
              <a:rPr lang="en-US" sz="3100" dirty="0" smtClean="0"/>
              <a:t>is </a:t>
            </a:r>
            <a:r>
              <a:rPr lang="en-US" sz="3100" dirty="0"/>
              <a:t>required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B757BF-3D35-4CD2-8FCD-0FED5EB6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Collapse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F9E6734-EE3E-407D-99A6-68AE0DEDAB39}"/>
              </a:ext>
            </a:extLst>
          </p:cNvPr>
          <p:cNvSpPr txBox="1">
            <a:spLocks/>
          </p:cNvSpPr>
          <p:nvPr/>
        </p:nvSpPr>
        <p:spPr>
          <a:xfrm>
            <a:off x="1065212" y="6172200"/>
            <a:ext cx="10930022" cy="596815"/>
          </a:xfrm>
          <a:prstGeom prst="rect">
            <a:avLst/>
          </a:prstGeom>
        </p:spPr>
        <p:txBody>
          <a:bodyPr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>
                <a:solidFill>
                  <a:schemeClr val="tx2">
                    <a:lumMod val="75000"/>
                  </a:schemeClr>
                </a:solidFill>
              </a:rPr>
              <a:t>Documentation</a:t>
            </a:r>
            <a:r>
              <a:rPr lang="en-US" sz="2500" dirty="0"/>
              <a:t>: </a:t>
            </a:r>
            <a:r>
              <a:rPr lang="en-US" sz="2500" dirty="0" smtClean="0">
                <a:hlinkClick r:id="rId2"/>
              </a:rPr>
              <a:t>https://getbootstrap.com/docs/4.1/components/collapse/</a:t>
            </a:r>
            <a:endParaRPr lang="bg-BG" sz="25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23" y="2641818"/>
            <a:ext cx="5570337" cy="284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2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Collapse</a:t>
            </a:r>
            <a:r>
              <a:rPr lang="bg-BG" dirty="0" smtClean="0"/>
              <a:t> </a:t>
            </a:r>
            <a:r>
              <a:rPr lang="en-US" dirty="0" smtClean="0"/>
              <a:t>(Demo)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9BD4D-AA5E-400D-86CA-C5EBD9DC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0611" y="983195"/>
            <a:ext cx="9392925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href="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href="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bootstrap-grid.css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href="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bootstrap-reboot.css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1D215-5CB6-4C85-833D-352C88919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71" y="4082034"/>
            <a:ext cx="11364965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jquery-3.3.1.min.js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 src="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 src="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js/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bootstrap-bundle.js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8" name="AutoShape 24">
            <a:extLst>
              <a:ext uri="{FF2B5EF4-FFF2-40B4-BE49-F238E27FC236}">
                <a16:creationId xmlns:a16="http://schemas.microsoft.com/office/drawing/2014/main" id="{8F5BB256-B21D-4CF4-BDA6-1B8A984AE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9488" y="1023638"/>
            <a:ext cx="2465374" cy="471979"/>
          </a:xfrm>
          <a:prstGeom prst="wedgeRoundRectCallout">
            <a:avLst>
              <a:gd name="adj1" fmla="val -29630"/>
              <a:gd name="adj2" fmla="val 899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2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Bootstrap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CSS</a:t>
            </a:r>
          </a:p>
        </p:txBody>
      </p:sp>
      <p:sp>
        <p:nvSpPr>
          <p:cNvPr id="9" name="AutoShape 24">
            <a:extLst>
              <a:ext uri="{FF2B5EF4-FFF2-40B4-BE49-F238E27FC236}">
                <a16:creationId xmlns:a16="http://schemas.microsoft.com/office/drawing/2014/main" id="{B70EDC81-7A0E-4743-A532-58D329C40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0012" y="3265554"/>
            <a:ext cx="2057400" cy="673386"/>
          </a:xfrm>
          <a:prstGeom prst="wedgeRoundRectCallout">
            <a:avLst>
              <a:gd name="adj1" fmla="val -39013"/>
              <a:gd name="adj2" fmla="val 1283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JQuery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24">
            <a:extLst>
              <a:ext uri="{FF2B5EF4-FFF2-40B4-BE49-F238E27FC236}">
                <a16:creationId xmlns:a16="http://schemas.microsoft.com/office/drawing/2014/main" id="{1BEF1602-7D4D-4CE6-8D9F-A6D1EB10A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1412" y="3798246"/>
            <a:ext cx="2438400" cy="673386"/>
          </a:xfrm>
          <a:prstGeom prst="wedgeRoundRectCallout">
            <a:avLst>
              <a:gd name="adj1" fmla="val -49199"/>
              <a:gd name="adj2" fmla="val 1352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Bootstrap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2478D-2D2D-4188-9303-8275CE7F8A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27" y="1294215"/>
            <a:ext cx="2230125" cy="258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1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Collapse (Demo)</a:t>
            </a:r>
            <a:r>
              <a:rPr lang="bg-BG" dirty="0" smtClean="0"/>
              <a:t> – </a:t>
            </a:r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08840-32D3-437B-B141-A0885302C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" y="1130905"/>
            <a:ext cx="11353800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class="btn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btn-primary"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data-toggle="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collapse"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href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="#collapseExample"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role="button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Click here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collapse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id="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collapseExample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&lt;div class="card card-body"&gt;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Lorem ipsum...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AutoShape 24">
            <a:extLst>
              <a:ext uri="{FF2B5EF4-FFF2-40B4-BE49-F238E27FC236}">
                <a16:creationId xmlns:a16="http://schemas.microsoft.com/office/drawing/2014/main" id="{8C1CBDCB-034D-4D8A-83E9-604291305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990" y="5155811"/>
            <a:ext cx="2743200" cy="543533"/>
          </a:xfrm>
          <a:prstGeom prst="wedgeRoundRectCallout">
            <a:avLst>
              <a:gd name="adj1" fmla="val 56400"/>
              <a:gd name="adj2" fmla="val -196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Result...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012" y="3665667"/>
            <a:ext cx="6005400" cy="290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7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F09790-82BC-4EBA-B6A2-81A63A96A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the following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collapse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container using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only bootstrap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Collapse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988D5-72E3-40DD-B577-5EADC2B6C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3161436"/>
            <a:ext cx="2286000" cy="28062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2" y="2133600"/>
            <a:ext cx="8015092" cy="383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7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Collapse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F09790-82BC-4EBA-B6A2-81A63A96A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988D5-72E3-40DD-B577-5EADC2B6C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48" y="609600"/>
            <a:ext cx="3429000" cy="42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5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7443</TotalTime>
  <Words>1052</Words>
  <Application>Microsoft Office PowerPoint</Application>
  <PresentationFormat>Custom</PresentationFormat>
  <Paragraphs>228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Wingdings 2</vt:lpstr>
      <vt:lpstr>SoftUni 16x9</vt:lpstr>
      <vt:lpstr>Bootstrap Plugins</vt:lpstr>
      <vt:lpstr>Table of Contents</vt:lpstr>
      <vt:lpstr>Have a Question?</vt:lpstr>
      <vt:lpstr>Collapse</vt:lpstr>
      <vt:lpstr>Collapse</vt:lpstr>
      <vt:lpstr>Collapse (Demo)</vt:lpstr>
      <vt:lpstr>Collapse (Demo) – Result</vt:lpstr>
      <vt:lpstr>Problem: Collapse</vt:lpstr>
      <vt:lpstr>Collapse</vt:lpstr>
      <vt:lpstr>Social Buttons</vt:lpstr>
      <vt:lpstr>Social Buttons</vt:lpstr>
      <vt:lpstr>Problem: Social Buttons</vt:lpstr>
      <vt:lpstr>Solution: Social Buttons</vt:lpstr>
      <vt:lpstr>Solution: Social Buttons (2)</vt:lpstr>
      <vt:lpstr>SweetAlert</vt:lpstr>
      <vt:lpstr>SweetAlert</vt:lpstr>
      <vt:lpstr>SweetAlert (Demo)</vt:lpstr>
      <vt:lpstr>SweetAlert (Demo) – Result</vt:lpstr>
      <vt:lpstr>Problem: SweetAlert</vt:lpstr>
      <vt:lpstr> SweetAlert</vt:lpstr>
      <vt:lpstr>Dropify</vt:lpstr>
      <vt:lpstr>Dropify</vt:lpstr>
      <vt:lpstr>Problem: Dropify</vt:lpstr>
      <vt:lpstr>Solution: Dropify</vt:lpstr>
      <vt:lpstr>Solution: Dropify</vt:lpstr>
      <vt:lpstr>Summary</vt:lpstr>
      <vt:lpstr>JS for Front-End – Bootstrap Plugins</vt:lpstr>
      <vt:lpstr>SoftUni Diamond Partners</vt:lpstr>
      <vt:lpstr>SoftUni Diamond Partners</vt:lpstr>
      <vt:lpstr>License</vt:lpstr>
      <vt:lpstr>Trainings @ Software University (SoftUni)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Web Development Basics - Bootstrap</dc:title>
  <dc:subject>Java, Bootstrap, Cookies, Sessions</dc:subject>
  <dc:creator>Software University Foundation</dc:creator>
  <cp:keywords>C#, Bootstrap, Cookies, Sessions, SoftUni, Web, HTTP</cp:keywords>
  <dc:description>https://softuni.bg/courses/java-web-development-basics</dc:description>
  <cp:lastModifiedBy>Ivaylo Jelev</cp:lastModifiedBy>
  <cp:revision>889</cp:revision>
  <dcterms:created xsi:type="dcterms:W3CDTF">2014-01-02T17:00:34Z</dcterms:created>
  <dcterms:modified xsi:type="dcterms:W3CDTF">2018-07-28T17:59:44Z</dcterms:modified>
  <cp:category>programming;computer programming;software development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